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8"/>
  </p:notesMasterIdLst>
  <p:handoutMasterIdLst>
    <p:handoutMasterId r:id="rId9"/>
  </p:handoutMasterIdLst>
  <p:sldIdLst>
    <p:sldId id="263" r:id="rId2"/>
    <p:sldId id="264" r:id="rId3"/>
    <p:sldId id="265" r:id="rId4"/>
    <p:sldId id="266" r:id="rId5"/>
    <p:sldId id="267" r:id="rId6"/>
    <p:sldId id="268" r:id="rId7"/>
  </p:sldIdLst>
  <p:sldSz cx="9144000" cy="6858000" type="screen4x3"/>
  <p:notesSz cx="9144000" cy="6858000"/>
  <p:custDataLst>
    <p:tags r:id="rId10"/>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614" userDrawn="1">
          <p15:clr>
            <a:srgbClr val="A4A3A4"/>
          </p15:clr>
        </p15:guide>
        <p15:guide id="2" pos="1066"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336666"/>
    <a:srgbClr val="46555E"/>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9" autoAdjust="0"/>
    <p:restoredTop sz="94662" autoAdjust="0"/>
  </p:normalViewPr>
  <p:slideViewPr>
    <p:cSldViewPr showGuides="1">
      <p:cViewPr>
        <p:scale>
          <a:sx n="70" d="100"/>
          <a:sy n="70" d="100"/>
        </p:scale>
        <p:origin x="-1584" y="-468"/>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orient="horz" pos="2160"/>
        <p:guide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pPr/>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pPr/>
              <a:t>27.02.2019</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pPr/>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pPr/>
              <a:t>27.02.2019</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a:t>4. Deniz Sigorta Sözleşmesi ve Kapsamı</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755577" y="908720"/>
            <a:ext cx="7992887" cy="5201424"/>
          </a:xfrm>
          <a:prstGeom prst="rect">
            <a:avLst/>
          </a:prstGeom>
        </p:spPr>
        <p:txBody>
          <a:bodyPr wrap="square">
            <a:spAutoFit/>
          </a:bodyPr>
          <a:lstStyle/>
          <a:p>
            <a:r>
              <a:rPr lang="tr-TR" sz="2400" dirty="0">
                <a:solidFill>
                  <a:srgbClr val="FF0000"/>
                </a:solidFill>
              </a:rPr>
              <a:t>Deniz sigorta sözleşmesi; deniz taşımacılığına özgü bir tehlikelerden dolayı oluşabilecek zarara karşı varlıkları korumak amacıyla güvence altına almak için yapılan anlaşma şeklinde tanımlanabilir. </a:t>
            </a:r>
            <a:endParaRPr lang="tr-TR" sz="2400" dirty="0" smtClean="0">
              <a:solidFill>
                <a:srgbClr val="FF0000"/>
              </a:solidFill>
            </a:endParaRPr>
          </a:p>
          <a:p>
            <a:r>
              <a:rPr lang="tr-TR" sz="2400" dirty="0" smtClean="0"/>
              <a:t>Bu </a:t>
            </a:r>
            <a:r>
              <a:rPr lang="tr-TR" sz="2400" dirty="0"/>
              <a:t>bakımdan bir deniz taşıma operasyonunda geminin ve/veya yükün, çıkış noktasıyla varış noktası arasında transferinde çeşitli risklerden dolayı meydana gelebilecek kayıp ve hasarı kapsamaktadır</a:t>
            </a:r>
            <a:r>
              <a:rPr lang="tr-TR" sz="2400" dirty="0" smtClean="0"/>
              <a:t>.</a:t>
            </a:r>
          </a:p>
          <a:p>
            <a:endParaRPr lang="tr-TR" sz="2400" dirty="0"/>
          </a:p>
          <a:p>
            <a:pPr marL="342900" indent="-342900">
              <a:buFont typeface="Arial" pitchFamily="34" charset="0"/>
              <a:buChar char="•"/>
            </a:pPr>
            <a:r>
              <a:rPr lang="tr-TR" sz="2400" dirty="0"/>
              <a:t>2011 tarihli yeni Türk Ticaret Kanunu’nun (TTK) yürürlüğe girmesiyle deniz sigortalarında, bütün sigorta sözleşmeleri hakkında geçerli olan genel hükümlerle zarar sigortaları hakkındaki yasal hükümler uygulamaya konulmuştur</a:t>
            </a:r>
            <a:r>
              <a:rPr lang="tr-TR" sz="2400" dirty="0" smtClean="0"/>
              <a:t>.</a:t>
            </a:r>
          </a:p>
          <a:p>
            <a:endParaRPr lang="tr-TR" sz="2000" dirty="0" smtClean="0"/>
          </a:p>
        </p:txBody>
      </p:sp>
    </p:spTree>
    <p:extLst>
      <p:ext uri="{BB962C8B-B14F-4D97-AF65-F5344CB8AC3E}">
        <p14:creationId xmlns:p14="http://schemas.microsoft.com/office/powerpoint/2010/main" val="607052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sz="2400" dirty="0"/>
              <a:t>4. Deniz Sigorta Sözleşmesi ve Kapsamı</a:t>
            </a:r>
          </a:p>
          <a:p>
            <a:endParaRPr lang="tr-TR" dirty="0"/>
          </a:p>
        </p:txBody>
      </p:sp>
      <p:sp>
        <p:nvSpPr>
          <p:cNvPr id="5" name="Dikdörtgen 4"/>
          <p:cNvSpPr/>
          <p:nvPr/>
        </p:nvSpPr>
        <p:spPr>
          <a:xfrm>
            <a:off x="899592" y="764704"/>
            <a:ext cx="7920880" cy="3785652"/>
          </a:xfrm>
          <a:prstGeom prst="rect">
            <a:avLst/>
          </a:prstGeom>
        </p:spPr>
        <p:txBody>
          <a:bodyPr wrap="square">
            <a:spAutoFit/>
          </a:bodyPr>
          <a:lstStyle/>
          <a:p>
            <a:pPr marL="342900" indent="-342900">
              <a:buFont typeface="Arial" pitchFamily="34" charset="0"/>
              <a:buChar char="•"/>
            </a:pPr>
            <a:r>
              <a:rPr lang="tr-TR" sz="2400" dirty="0"/>
              <a:t>Yeni </a:t>
            </a:r>
            <a:r>
              <a:rPr lang="tr-TR" sz="2400" dirty="0" err="1"/>
              <a:t>TTK’ya</a:t>
            </a:r>
            <a:r>
              <a:rPr lang="tr-TR" sz="2400" dirty="0"/>
              <a:t> göre sigorta sözleşmesi (poliçe), sigortacının bir prim karşılığında, </a:t>
            </a:r>
            <a:r>
              <a:rPr lang="tr-TR" sz="2400" dirty="0">
                <a:solidFill>
                  <a:srgbClr val="FF0000"/>
                </a:solidFill>
              </a:rPr>
              <a:t>kişinin para ile ölçülebilir menfaatini zarara uğratan tehlikenin, riskin meydana gelmesi halinde bunu tazmin etmeyi ya da bir veya birkaç kişinin hayat süreleri sebebiyle ya da hayatlarında gerçekleşen bazı olaylar dolayısıyla bir para ödemeyi veya diğer edimlerde </a:t>
            </a:r>
            <a:r>
              <a:rPr lang="tr-TR" sz="2400" dirty="0"/>
              <a:t>bulunmayı yükümlendiği </a:t>
            </a:r>
            <a:r>
              <a:rPr lang="tr-TR" sz="2400" dirty="0" smtClean="0"/>
              <a:t>sözleşmedir</a:t>
            </a:r>
            <a:endParaRPr lang="tr-TR" sz="2400" dirty="0"/>
          </a:p>
          <a:p>
            <a:pPr marL="342900" indent="-342900">
              <a:buFont typeface="Arial" pitchFamily="34" charset="0"/>
              <a:buChar char="•"/>
            </a:pPr>
            <a:r>
              <a:rPr lang="tr-TR" sz="2400" u="sng" dirty="0"/>
              <a:t>Sigorta sözleşmesinde sigortacı</a:t>
            </a:r>
            <a:r>
              <a:rPr lang="tr-TR" sz="2400" dirty="0"/>
              <a:t>, sözleşmede öngörülen riskin gerçekleşmesinden </a:t>
            </a:r>
            <a:r>
              <a:rPr lang="tr-TR" sz="2400" dirty="0">
                <a:solidFill>
                  <a:srgbClr val="FF0000"/>
                </a:solidFill>
              </a:rPr>
              <a:t>doğan zarardan veya bedel</a:t>
            </a:r>
            <a:r>
              <a:rPr lang="tr-TR" sz="2400" dirty="0"/>
              <a:t>den </a:t>
            </a:r>
            <a:r>
              <a:rPr lang="tr-TR" sz="2400" dirty="0" smtClean="0"/>
              <a:t>sorumludur.</a:t>
            </a:r>
            <a:endParaRPr lang="tr-TR" sz="2400" dirty="0"/>
          </a:p>
        </p:txBody>
      </p:sp>
    </p:spTree>
    <p:extLst>
      <p:ext uri="{BB962C8B-B14F-4D97-AF65-F5344CB8AC3E}">
        <p14:creationId xmlns:p14="http://schemas.microsoft.com/office/powerpoint/2010/main" val="3763312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400" dirty="0"/>
              <a:t>5. Deniz Sigortalarının Sınıflandırılması</a:t>
            </a:r>
          </a:p>
        </p:txBody>
      </p:sp>
      <p:sp>
        <p:nvSpPr>
          <p:cNvPr id="5" name="Dikdörtgen 4"/>
          <p:cNvSpPr/>
          <p:nvPr/>
        </p:nvSpPr>
        <p:spPr>
          <a:xfrm>
            <a:off x="899592" y="692696"/>
            <a:ext cx="7992888" cy="1938992"/>
          </a:xfrm>
          <a:prstGeom prst="rect">
            <a:avLst/>
          </a:prstGeom>
        </p:spPr>
        <p:txBody>
          <a:bodyPr wrap="square">
            <a:spAutoFit/>
          </a:bodyPr>
          <a:lstStyle/>
          <a:p>
            <a:r>
              <a:rPr lang="tr-TR" sz="2400" dirty="0"/>
              <a:t>Donatanların hizmette olan gemileri ile ilgili olarak ihtiyaç duydukları deniz sigortalarının </a:t>
            </a:r>
            <a:r>
              <a:rPr lang="tr-TR" sz="2400" dirty="0" err="1"/>
              <a:t>başlıcaları</a:t>
            </a:r>
            <a:r>
              <a:rPr lang="tr-TR" sz="2400" dirty="0"/>
              <a:t>; Tekne ve Makine Sigortaları (H&amp;M), Koruma ve Tazmin Sigortaları (P&amp;I), Savaş ve Grev Riski Sigortaları, Navlun, </a:t>
            </a:r>
            <a:r>
              <a:rPr lang="tr-TR" sz="2400" dirty="0" err="1"/>
              <a:t>Demoraj</a:t>
            </a:r>
            <a:r>
              <a:rPr lang="tr-TR" sz="2400" dirty="0"/>
              <a:t> ve Savunma Sigortaları (FD&amp;D) ile Kira Kaybı Sigortaları olarak sınıflandırılabilmektedir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5" y="2852936"/>
            <a:ext cx="5832648"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ikdörtgen 2"/>
          <p:cNvSpPr/>
          <p:nvPr/>
        </p:nvSpPr>
        <p:spPr>
          <a:xfrm>
            <a:off x="899592" y="2488507"/>
            <a:ext cx="7200800" cy="369332"/>
          </a:xfrm>
          <a:prstGeom prst="rect">
            <a:avLst/>
          </a:prstGeom>
        </p:spPr>
        <p:txBody>
          <a:bodyPr wrap="square">
            <a:spAutoFit/>
          </a:bodyPr>
          <a:lstStyle/>
          <a:p>
            <a:pPr marL="285750" indent="-285750">
              <a:buFont typeface="Arial" pitchFamily="34" charset="0"/>
              <a:buChar char="•"/>
            </a:pPr>
            <a:r>
              <a:rPr lang="tr-TR" dirty="0">
                <a:solidFill>
                  <a:srgbClr val="FF0000"/>
                </a:solidFill>
              </a:rPr>
              <a:t>Donatanların Hizmette Olan Gemilerini İlgilendiren Deniz Sigortaları.</a:t>
            </a:r>
          </a:p>
        </p:txBody>
      </p:sp>
    </p:spTree>
    <p:extLst>
      <p:ext uri="{BB962C8B-B14F-4D97-AF65-F5344CB8AC3E}">
        <p14:creationId xmlns:p14="http://schemas.microsoft.com/office/powerpoint/2010/main" val="3352740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259706" y="188219"/>
            <a:ext cx="7200651" cy="504478"/>
          </a:xfrm>
        </p:spPr>
        <p:txBody>
          <a:bodyPr>
            <a:normAutofit/>
          </a:bodyPr>
          <a:lstStyle/>
          <a:p>
            <a:r>
              <a:rPr lang="en-US" sz="2000" dirty="0"/>
              <a:t>6. </a:t>
            </a:r>
            <a:r>
              <a:rPr lang="en-US" sz="2000" dirty="0" err="1"/>
              <a:t>Tekne</a:t>
            </a:r>
            <a:r>
              <a:rPr lang="en-US" sz="2000" dirty="0"/>
              <a:t> </a:t>
            </a:r>
            <a:r>
              <a:rPr lang="en-US" sz="2000" dirty="0" err="1"/>
              <a:t>ve</a:t>
            </a:r>
            <a:r>
              <a:rPr lang="en-US" sz="2000" dirty="0"/>
              <a:t> </a:t>
            </a:r>
            <a:r>
              <a:rPr lang="en-US" sz="2000" dirty="0" err="1"/>
              <a:t>Makine</a:t>
            </a:r>
            <a:r>
              <a:rPr lang="en-US" sz="2000" dirty="0"/>
              <a:t> </a:t>
            </a:r>
            <a:r>
              <a:rPr lang="en-US" sz="2000" dirty="0" err="1"/>
              <a:t>Sigortası</a:t>
            </a:r>
            <a:r>
              <a:rPr lang="en-US" sz="2000" dirty="0"/>
              <a:t> (Hull and Machinery Insurance)</a:t>
            </a:r>
            <a:endParaRPr lang="tr-TR" sz="2000" dirty="0"/>
          </a:p>
        </p:txBody>
      </p:sp>
      <p:sp>
        <p:nvSpPr>
          <p:cNvPr id="5" name="Dikdörtgen 4"/>
          <p:cNvSpPr/>
          <p:nvPr/>
        </p:nvSpPr>
        <p:spPr>
          <a:xfrm>
            <a:off x="755576" y="692697"/>
            <a:ext cx="8208912" cy="5847755"/>
          </a:xfrm>
          <a:prstGeom prst="rect">
            <a:avLst/>
          </a:prstGeom>
        </p:spPr>
        <p:txBody>
          <a:bodyPr wrap="square">
            <a:spAutoFit/>
          </a:bodyPr>
          <a:lstStyle/>
          <a:p>
            <a:r>
              <a:rPr lang="tr-TR" sz="2200" dirty="0">
                <a:solidFill>
                  <a:srgbClr val="FF0000"/>
                </a:solidFill>
              </a:rPr>
              <a:t>Tekne ve Makine Sigortası (H&amp;M) geminin teknesi, makineleri ve donanımlarını </a:t>
            </a:r>
            <a:r>
              <a:rPr lang="tr-TR" sz="2200" dirty="0" smtClean="0">
                <a:solidFill>
                  <a:srgbClr val="FF0000"/>
                </a:solidFill>
              </a:rPr>
              <a:t>koruma altına </a:t>
            </a:r>
            <a:r>
              <a:rPr lang="tr-TR" sz="2200" dirty="0">
                <a:solidFill>
                  <a:srgbClr val="FF0000"/>
                </a:solidFill>
              </a:rPr>
              <a:t>almaktadır. </a:t>
            </a:r>
            <a:r>
              <a:rPr lang="tr-TR" sz="2200" dirty="0"/>
              <a:t>Aynı zamanda diğer gemilere verilen yük hasarını da kapsayabilmektedir.</a:t>
            </a:r>
          </a:p>
          <a:p>
            <a:r>
              <a:rPr lang="tr-TR" sz="2200" dirty="0"/>
              <a:t>Ticari amaçla yük taşımacılığında kullanılan teknelere, aşağıda belirtilen tehlike ve </a:t>
            </a:r>
            <a:r>
              <a:rPr lang="tr-TR" sz="2200" dirty="0" smtClean="0"/>
              <a:t>risklere karşı </a:t>
            </a:r>
            <a:r>
              <a:rPr lang="tr-TR" sz="2200" dirty="0"/>
              <a:t>teminat sağlayan bu sigortanın kapsamına giren temel başlıklar aşağıdaki </a:t>
            </a:r>
            <a:r>
              <a:rPr lang="tr-TR" sz="2200" dirty="0" smtClean="0"/>
              <a:t>gibi sıralanabilmektedir</a:t>
            </a:r>
          </a:p>
          <a:p>
            <a:endParaRPr lang="tr-TR" sz="2200" dirty="0" smtClean="0"/>
          </a:p>
          <a:p>
            <a:r>
              <a:rPr lang="tr-TR" sz="2200" dirty="0"/>
              <a:t>• Batma, oturma, çatma vb.</a:t>
            </a:r>
          </a:p>
          <a:p>
            <a:r>
              <a:rPr lang="tr-TR" sz="2200" dirty="0"/>
              <a:t>• Yangın ve patlama</a:t>
            </a:r>
          </a:p>
          <a:p>
            <a:r>
              <a:rPr lang="tr-TR" sz="2200" dirty="0"/>
              <a:t>• Denize yük atmak</a:t>
            </a:r>
          </a:p>
          <a:p>
            <a:r>
              <a:rPr lang="tr-TR" sz="2200" dirty="0"/>
              <a:t>• Gemi personeli dışında kişiler tarafından yapılan hırsızlık</a:t>
            </a:r>
          </a:p>
          <a:p>
            <a:r>
              <a:rPr lang="tr-TR" sz="2200" dirty="0"/>
              <a:t>• Deniz haydutluğu</a:t>
            </a:r>
          </a:p>
          <a:p>
            <a:r>
              <a:rPr lang="tr-TR" sz="2200" dirty="0"/>
              <a:t>• Deprem, volkanik patlama, yıldırım</a:t>
            </a:r>
          </a:p>
          <a:p>
            <a:r>
              <a:rPr lang="tr-TR" sz="2200" dirty="0"/>
              <a:t>• Rıhtım ve liman tesisleriyle, kara ya da hava araçlarıyla temas ya da bunlardan düşen</a:t>
            </a:r>
          </a:p>
          <a:p>
            <a:r>
              <a:rPr lang="tr-TR" sz="2200" dirty="0"/>
              <a:t>cisimlerin verdiği hasarlar</a:t>
            </a:r>
          </a:p>
          <a:p>
            <a:r>
              <a:rPr lang="tr-TR" sz="2200" dirty="0"/>
              <a:t>• Kaza sonucu nükleer tesisler veya reaktörlerin verdiği hasar</a:t>
            </a:r>
          </a:p>
        </p:txBody>
      </p:sp>
    </p:spTree>
    <p:extLst>
      <p:ext uri="{BB962C8B-B14F-4D97-AF65-F5344CB8AC3E}">
        <p14:creationId xmlns:p14="http://schemas.microsoft.com/office/powerpoint/2010/main" val="3806388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683568" y="188640"/>
            <a:ext cx="7200651" cy="504478"/>
          </a:xfrm>
        </p:spPr>
        <p:txBody>
          <a:bodyPr>
            <a:normAutofit/>
          </a:bodyPr>
          <a:lstStyle/>
          <a:p>
            <a:r>
              <a:rPr lang="en-US" sz="2000" dirty="0"/>
              <a:t>6. </a:t>
            </a:r>
            <a:r>
              <a:rPr lang="en-US" sz="2000" dirty="0" err="1"/>
              <a:t>Tekne</a:t>
            </a:r>
            <a:r>
              <a:rPr lang="en-US" sz="2000" dirty="0"/>
              <a:t> </a:t>
            </a:r>
            <a:r>
              <a:rPr lang="en-US" sz="2000" dirty="0" err="1"/>
              <a:t>ve</a:t>
            </a:r>
            <a:r>
              <a:rPr lang="en-US" sz="2000" dirty="0"/>
              <a:t> </a:t>
            </a:r>
            <a:r>
              <a:rPr lang="en-US" sz="2000" dirty="0" err="1"/>
              <a:t>Makine</a:t>
            </a:r>
            <a:r>
              <a:rPr lang="en-US" sz="2000" dirty="0"/>
              <a:t> </a:t>
            </a:r>
            <a:r>
              <a:rPr lang="en-US" sz="2000" dirty="0" err="1"/>
              <a:t>Sigortası</a:t>
            </a:r>
            <a:r>
              <a:rPr lang="en-US" sz="2000" dirty="0"/>
              <a:t> (Hull and Machinery Insurance)</a:t>
            </a:r>
          </a:p>
          <a:p>
            <a:endParaRPr lang="tr-TR" sz="2000" dirty="0"/>
          </a:p>
        </p:txBody>
      </p:sp>
      <p:sp>
        <p:nvSpPr>
          <p:cNvPr id="5" name="Dikdörtgen 4"/>
          <p:cNvSpPr/>
          <p:nvPr/>
        </p:nvSpPr>
        <p:spPr>
          <a:xfrm>
            <a:off x="467544" y="764704"/>
            <a:ext cx="8496944" cy="5170646"/>
          </a:xfrm>
          <a:prstGeom prst="rect">
            <a:avLst/>
          </a:prstGeom>
        </p:spPr>
        <p:txBody>
          <a:bodyPr wrap="square">
            <a:spAutoFit/>
          </a:bodyPr>
          <a:lstStyle/>
          <a:p>
            <a:r>
              <a:rPr lang="tr-TR" sz="2200" dirty="0"/>
              <a:t>• Kaptan ve gemi personelinin ihmali nedeniyle meydana gelebilecek hasarlar</a:t>
            </a:r>
          </a:p>
          <a:p>
            <a:r>
              <a:rPr lang="tr-TR" sz="2200" dirty="0"/>
              <a:t>• Kaptan ve gemi personelinin kasıtlı davranışları </a:t>
            </a:r>
            <a:r>
              <a:rPr lang="tr-TR" sz="2200" b="1" dirty="0"/>
              <a:t>(baratarya) </a:t>
            </a:r>
            <a:r>
              <a:rPr lang="tr-TR" sz="2200" dirty="0"/>
              <a:t>nedeniyle </a:t>
            </a:r>
            <a:r>
              <a:rPr lang="tr-TR" sz="2200" dirty="0" smtClean="0"/>
              <a:t>meydana gelebilecek </a:t>
            </a:r>
            <a:r>
              <a:rPr lang="tr-TR" sz="2200" dirty="0"/>
              <a:t>hasarlar</a:t>
            </a:r>
          </a:p>
          <a:p>
            <a:r>
              <a:rPr lang="tr-TR" sz="2200" dirty="0"/>
              <a:t>• Yükleme, boşaltma, yerleştirme ve yakıt ikmali yapma sürecinde meydana </a:t>
            </a:r>
            <a:r>
              <a:rPr lang="tr-TR" sz="2200" dirty="0" smtClean="0"/>
              <a:t>gelebilecek kazalar</a:t>
            </a:r>
            <a:endParaRPr lang="tr-TR" sz="2200" dirty="0"/>
          </a:p>
          <a:p>
            <a:r>
              <a:rPr lang="tr-TR" sz="2200" dirty="0"/>
              <a:t>• Şaftların kırılması, kazanların patlaması, gizli kusur sonucu sigortalı geminin </a:t>
            </a:r>
            <a:r>
              <a:rPr lang="tr-TR" sz="2200" dirty="0" smtClean="0"/>
              <a:t>makinesinin veya </a:t>
            </a:r>
            <a:r>
              <a:rPr lang="tr-TR" sz="2200" dirty="0"/>
              <a:t>teknesinin zarar </a:t>
            </a:r>
            <a:r>
              <a:rPr lang="tr-TR" sz="2200" dirty="0" smtClean="0"/>
              <a:t>görmesi</a:t>
            </a:r>
          </a:p>
          <a:p>
            <a:endParaRPr lang="tr-TR" sz="2200" dirty="0"/>
          </a:p>
          <a:p>
            <a:r>
              <a:rPr lang="tr-TR" sz="2200" dirty="0"/>
              <a:t>Belirtilen maddelerle birlikte Tekne ve Makine Sigorta poliçesinde teminat altına </a:t>
            </a:r>
            <a:r>
              <a:rPr lang="tr-TR" sz="2200" dirty="0" smtClean="0"/>
              <a:t>alınmayan riskler</a:t>
            </a:r>
            <a:r>
              <a:rPr lang="tr-TR" sz="2200" dirty="0"/>
              <a:t>; </a:t>
            </a:r>
            <a:r>
              <a:rPr lang="tr-TR" sz="2200" dirty="0">
                <a:solidFill>
                  <a:srgbClr val="FF0000"/>
                </a:solidFill>
              </a:rPr>
              <a:t>“geminin denize veya yola elverişli olmaması, </a:t>
            </a:r>
            <a:r>
              <a:rPr lang="tr-TR" sz="2200" dirty="0" err="1">
                <a:solidFill>
                  <a:srgbClr val="FF0000"/>
                </a:solidFill>
              </a:rPr>
              <a:t>gemiadamlarının</a:t>
            </a:r>
            <a:r>
              <a:rPr lang="tr-TR" sz="2200" dirty="0">
                <a:solidFill>
                  <a:srgbClr val="FF0000"/>
                </a:solidFill>
              </a:rPr>
              <a:t> üçüncü </a:t>
            </a:r>
            <a:r>
              <a:rPr lang="tr-TR" sz="2200" dirty="0" smtClean="0">
                <a:solidFill>
                  <a:srgbClr val="FF0000"/>
                </a:solidFill>
              </a:rPr>
              <a:t>şahıslara verdiği </a:t>
            </a:r>
            <a:r>
              <a:rPr lang="tr-TR" sz="2200" dirty="0">
                <a:solidFill>
                  <a:srgbClr val="FF0000"/>
                </a:solidFill>
              </a:rPr>
              <a:t>zararlardan donatanın sorumluluğu, sigortalının kastı veya ihmali, olağan aşınma</a:t>
            </a:r>
          </a:p>
          <a:p>
            <a:r>
              <a:rPr lang="tr-TR" sz="2200" dirty="0">
                <a:solidFill>
                  <a:srgbClr val="FF0000"/>
                </a:solidFill>
              </a:rPr>
              <a:t>veya çürüme yüzünden gemi veya teferruatın zarara uğraması” (Yorulmaz, 2009: 147) </a:t>
            </a:r>
            <a:r>
              <a:rPr lang="tr-TR" sz="2200" dirty="0" smtClean="0">
                <a:solidFill>
                  <a:srgbClr val="FF0000"/>
                </a:solidFill>
              </a:rPr>
              <a:t>olarak sıralanabilmektedir</a:t>
            </a:r>
            <a:r>
              <a:rPr lang="tr-TR" sz="2200" dirty="0">
                <a:solidFill>
                  <a:srgbClr val="FF0000"/>
                </a:solidFill>
              </a:rPr>
              <a:t>.</a:t>
            </a:r>
          </a:p>
        </p:txBody>
      </p:sp>
    </p:spTree>
    <p:extLst>
      <p:ext uri="{BB962C8B-B14F-4D97-AF65-F5344CB8AC3E}">
        <p14:creationId xmlns:p14="http://schemas.microsoft.com/office/powerpoint/2010/main" val="1613263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971600" y="188640"/>
            <a:ext cx="7200651" cy="504478"/>
          </a:xfrm>
        </p:spPr>
        <p:txBody>
          <a:bodyPr/>
          <a:lstStyle/>
          <a:p>
            <a:r>
              <a:rPr lang="en-US" sz="2000" dirty="0"/>
              <a:t>6. </a:t>
            </a:r>
            <a:r>
              <a:rPr lang="en-US" sz="2000" dirty="0" err="1"/>
              <a:t>Tekne</a:t>
            </a:r>
            <a:r>
              <a:rPr lang="en-US" sz="2000" dirty="0"/>
              <a:t> </a:t>
            </a:r>
            <a:r>
              <a:rPr lang="en-US" sz="2000" dirty="0" err="1"/>
              <a:t>ve</a:t>
            </a:r>
            <a:r>
              <a:rPr lang="en-US" sz="2000" dirty="0"/>
              <a:t> </a:t>
            </a:r>
            <a:r>
              <a:rPr lang="en-US" sz="2000" dirty="0" err="1"/>
              <a:t>Makine</a:t>
            </a:r>
            <a:r>
              <a:rPr lang="en-US" sz="2000" dirty="0"/>
              <a:t> </a:t>
            </a:r>
            <a:r>
              <a:rPr lang="en-US" sz="2000" dirty="0" err="1"/>
              <a:t>Sigortası</a:t>
            </a:r>
            <a:r>
              <a:rPr lang="en-US" sz="2000" dirty="0"/>
              <a:t> (Hull and Machinery Insurance)</a:t>
            </a:r>
          </a:p>
          <a:p>
            <a:endParaRPr lang="tr-TR" dirty="0"/>
          </a:p>
        </p:txBody>
      </p:sp>
      <p:sp>
        <p:nvSpPr>
          <p:cNvPr id="5" name="Dikdörtgen 4"/>
          <p:cNvSpPr/>
          <p:nvPr/>
        </p:nvSpPr>
        <p:spPr>
          <a:xfrm>
            <a:off x="539552" y="836713"/>
            <a:ext cx="8424936" cy="5170646"/>
          </a:xfrm>
          <a:prstGeom prst="rect">
            <a:avLst/>
          </a:prstGeom>
        </p:spPr>
        <p:txBody>
          <a:bodyPr wrap="square">
            <a:spAutoFit/>
          </a:bodyPr>
          <a:lstStyle/>
          <a:p>
            <a:r>
              <a:rPr lang="tr-TR" sz="2200" dirty="0"/>
              <a:t>Sigorta ettiren veya sigortalının, riskin gerçekleştiğini öğrenir öğrenmez </a:t>
            </a:r>
            <a:r>
              <a:rPr lang="tr-TR" sz="2200"/>
              <a:t>bu </a:t>
            </a:r>
            <a:r>
              <a:rPr lang="tr-TR" sz="2200" smtClean="0"/>
              <a:t>durumu sigortacıya </a:t>
            </a:r>
            <a:r>
              <a:rPr lang="tr-TR" sz="2200" dirty="0"/>
              <a:t>bildirmesi gerekmektedir. Ayrıca sigortacı ile tam bir işbirliği </a:t>
            </a:r>
            <a:r>
              <a:rPr lang="tr-TR" sz="2200" dirty="0" smtClean="0"/>
              <a:t>yapılarak, önlemlerin alınmasına </a:t>
            </a:r>
            <a:r>
              <a:rPr lang="tr-TR" sz="2200" dirty="0"/>
              <a:t>yardım etmek için elindeki bütün belge ve bilgileri sigortacıya </a:t>
            </a:r>
            <a:r>
              <a:rPr lang="tr-TR" sz="2200" dirty="0" smtClean="0"/>
              <a:t>vermekle yükümlüdür</a:t>
            </a:r>
            <a:r>
              <a:rPr lang="tr-TR" sz="2200" dirty="0"/>
              <a:t>. </a:t>
            </a:r>
            <a:r>
              <a:rPr lang="tr-TR" sz="2200" dirty="0">
                <a:solidFill>
                  <a:srgbClr val="FF0000"/>
                </a:solidFill>
              </a:rPr>
              <a:t>Sigortacıya ibraz edilmesi gereken </a:t>
            </a:r>
            <a:r>
              <a:rPr lang="tr-TR" sz="2200" dirty="0" smtClean="0">
                <a:solidFill>
                  <a:srgbClr val="FF0000"/>
                </a:solidFill>
              </a:rPr>
              <a:t>belgeler</a:t>
            </a:r>
          </a:p>
          <a:p>
            <a:endParaRPr lang="tr-TR" sz="2200" dirty="0">
              <a:solidFill>
                <a:srgbClr val="FF0000"/>
              </a:solidFill>
            </a:endParaRPr>
          </a:p>
          <a:p>
            <a:r>
              <a:rPr lang="tr-TR" sz="2200" dirty="0"/>
              <a:t>• Deniz raporu</a:t>
            </a:r>
          </a:p>
          <a:p>
            <a:r>
              <a:rPr lang="tr-TR" sz="2200" dirty="0"/>
              <a:t>• Kaza ile ilgili güverte ve makine jurnallerinin onaylı kopyaları</a:t>
            </a:r>
          </a:p>
          <a:p>
            <a:r>
              <a:rPr lang="tr-TR" sz="2200" dirty="0"/>
              <a:t>• Denize elverişlilik belgesi</a:t>
            </a:r>
          </a:p>
          <a:p>
            <a:r>
              <a:rPr lang="tr-TR" sz="2200" dirty="0"/>
              <a:t>• Kaza ile ilgili sınıflama kurumu raporu</a:t>
            </a:r>
          </a:p>
          <a:p>
            <a:r>
              <a:rPr lang="tr-TR" sz="2200" dirty="0"/>
              <a:t>• Sınıf belgesi</a:t>
            </a:r>
          </a:p>
          <a:p>
            <a:r>
              <a:rPr lang="tr-TR" sz="2200" dirty="0"/>
              <a:t>• Ekspertiz ve/veya dispeç raporu</a:t>
            </a:r>
          </a:p>
          <a:p>
            <a:r>
              <a:rPr lang="tr-TR" sz="2200" dirty="0"/>
              <a:t>• </a:t>
            </a:r>
            <a:r>
              <a:rPr lang="tr-TR" sz="2200" dirty="0" err="1"/>
              <a:t>Gemiadamları</a:t>
            </a:r>
            <a:r>
              <a:rPr lang="tr-TR" sz="2200" dirty="0"/>
              <a:t> donatımında asgari emniyet belgesi</a:t>
            </a:r>
          </a:p>
          <a:p>
            <a:r>
              <a:rPr lang="tr-TR" sz="2200" dirty="0"/>
              <a:t>• </a:t>
            </a:r>
            <a:r>
              <a:rPr lang="tr-TR" sz="2200" dirty="0" err="1"/>
              <a:t>Gemiadamları</a:t>
            </a:r>
            <a:r>
              <a:rPr lang="tr-TR" sz="2200" dirty="0"/>
              <a:t> listesi</a:t>
            </a:r>
          </a:p>
          <a:p>
            <a:r>
              <a:rPr lang="tr-TR" sz="2200" dirty="0"/>
              <a:t>• Zarara ilişkin proforma fatura, makbuz vb. olarak sıralanabilmektedir.</a:t>
            </a:r>
          </a:p>
        </p:txBody>
      </p:sp>
    </p:spTree>
    <p:extLst>
      <p:ext uri="{BB962C8B-B14F-4D97-AF65-F5344CB8AC3E}">
        <p14:creationId xmlns:p14="http://schemas.microsoft.com/office/powerpoint/2010/main" val="4357355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Özel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64A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2424</TotalTime>
  <Words>578</Words>
  <Application>Microsoft Office PowerPoint</Application>
  <PresentationFormat>Ekran Gösterisi (4:3)</PresentationFormat>
  <Paragraphs>44</Paragraphs>
  <Slides>6</Slides>
  <Notes>0</Notes>
  <HiddenSlides>0</HiddenSlides>
  <MMClips>0</MMClips>
  <ScaleCrop>false</ScaleCrop>
  <HeadingPairs>
    <vt:vector size="4" baseType="variant">
      <vt:variant>
        <vt:lpstr>Tema</vt:lpstr>
      </vt:variant>
      <vt:variant>
        <vt:i4>1</vt:i4>
      </vt:variant>
      <vt:variant>
        <vt:lpstr>Slayt Başlıkları</vt:lpstr>
      </vt:variant>
      <vt:variant>
        <vt:i4>6</vt:i4>
      </vt:variant>
    </vt:vector>
  </HeadingPairs>
  <TitlesOfParts>
    <vt:vector size="7" baseType="lpstr">
      <vt:lpstr>Sunu1</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omu204</cp:lastModifiedBy>
  <cp:revision>258</cp:revision>
  <dcterms:created xsi:type="dcterms:W3CDTF">2013-07-18T08:50:31Z</dcterms:created>
  <dcterms:modified xsi:type="dcterms:W3CDTF">2019-02-27T11:47:28Z</dcterms:modified>
</cp:coreProperties>
</file>